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79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33B4-8A3B-4328-8F71-FF0471240F3E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7996-AD29-4ACB-A457-3DAA33FDE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33B4-8A3B-4328-8F71-FF0471240F3E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7996-AD29-4ACB-A457-3DAA33FDE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33B4-8A3B-4328-8F71-FF0471240F3E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7996-AD29-4ACB-A457-3DAA33FDE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33B4-8A3B-4328-8F71-FF0471240F3E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7996-AD29-4ACB-A457-3DAA33FDE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33B4-8A3B-4328-8F71-FF0471240F3E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7996-AD29-4ACB-A457-3DAA33FDE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33B4-8A3B-4328-8F71-FF0471240F3E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7996-AD29-4ACB-A457-3DAA33FDE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33B4-8A3B-4328-8F71-FF0471240F3E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7996-AD29-4ACB-A457-3DAA33FDE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33B4-8A3B-4328-8F71-FF0471240F3E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7996-AD29-4ACB-A457-3DAA33FDE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33B4-8A3B-4328-8F71-FF0471240F3E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7996-AD29-4ACB-A457-3DAA33FDE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33B4-8A3B-4328-8F71-FF0471240F3E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7996-AD29-4ACB-A457-3DAA33FDE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33B4-8A3B-4328-8F71-FF0471240F3E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7996-AD29-4ACB-A457-3DAA33FDE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E33B4-8A3B-4328-8F71-FF0471240F3E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97996-AD29-4ACB-A457-3DAA33FDE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071678"/>
            <a:ext cx="8229600" cy="1785950"/>
          </a:xfrm>
        </p:spPr>
        <p:txBody>
          <a:bodyPr>
            <a:normAutofit/>
          </a:bodyPr>
          <a:lstStyle/>
          <a:p>
            <a:r>
              <a:rPr lang="en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ADDICTED TO PSYCHOSTIMULANTS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4143380"/>
            <a:ext cx="8229600" cy="148271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Prof. Slobodan Janković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" sz="4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Glasgow Coma Scale</a:t>
            </a:r>
          </a:p>
          <a:p>
            <a:endParaRPr lang="sr-Cyrl-CS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None/>
            </a:pPr>
            <a:r>
              <a:rPr lang="en" sz="36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3. Motor response:</a:t>
            </a:r>
          </a:p>
          <a:p>
            <a:pPr lvl="2">
              <a:buNone/>
            </a:pPr>
            <a:r>
              <a:rPr lang="en" sz="28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executes commands - 6</a:t>
            </a:r>
          </a:p>
          <a:p>
            <a:pPr lvl="2">
              <a:buNone/>
            </a:pPr>
            <a:r>
              <a:rPr lang="en" sz="28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localizes pain - 5</a:t>
            </a:r>
          </a:p>
          <a:p>
            <a:pPr lvl="2">
              <a:buNone/>
            </a:pPr>
            <a:r>
              <a:rPr lang="en" sz="28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retreats to pain - 4</a:t>
            </a:r>
          </a:p>
          <a:p>
            <a:pPr lvl="2">
              <a:buNone/>
            </a:pPr>
            <a:r>
              <a:rPr lang="en" sz="28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flexor position (decortication) - 3</a:t>
            </a:r>
          </a:p>
          <a:p>
            <a:pPr lvl="2">
              <a:buNone/>
            </a:pPr>
            <a:r>
              <a:rPr lang="en" sz="28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extensor stance (decerebration) - 2</a:t>
            </a:r>
          </a:p>
          <a:p>
            <a:pPr lvl="2">
              <a:buNone/>
            </a:pPr>
            <a:r>
              <a:rPr lang="en" sz="28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does not respond to pain - 1</a:t>
            </a:r>
            <a:endParaRPr lang="sr-Latn-CS" sz="2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571480"/>
            <a:ext cx="9001156" cy="55546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PROCEDURE AND TREATMENT:</a:t>
            </a:r>
            <a:endParaRPr lang="sr-Cyrl-CS" sz="4000" b="1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sr-Cyrl-CS" sz="14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sr-Cyrl-CS" sz="14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0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0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</a:t>
            </a:r>
            <a:r>
              <a:rPr lang="en" sz="30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First assess whether ventilation is normal (&gt;12 breaths per minute )</a:t>
            </a:r>
          </a:p>
          <a:p>
            <a:pPr>
              <a:buNone/>
            </a:pPr>
            <a:endParaRPr lang="sr-Cyrl-CS" sz="9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sz="30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0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</a:t>
            </a:r>
            <a:r>
              <a:rPr lang="en" sz="30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If the ventilation is normal, </a:t>
            </a:r>
            <a:r>
              <a:rPr lang="sr-Latn-RS" sz="30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sr-Latn-RS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r-Latn-RS" sz="30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patient</a:t>
            </a:r>
            <a:r>
              <a:rPr lang="en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is only observed</a:t>
            </a:r>
            <a:endParaRPr lang="sr-Cyrl-CS" sz="30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sr-Cyrl-CS" sz="9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sz="30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0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</a:t>
            </a:r>
            <a:r>
              <a:rPr lang="en" sz="30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If the ventilation is not normal, </a:t>
            </a:r>
            <a:r>
              <a:rPr lang="sr-Latn-RS" sz="30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sr-Latn-RS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r-Latn-RS" sz="30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patient</a:t>
            </a:r>
            <a:r>
              <a:rPr lang="sr-Latn-RS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r-Latn-RS" sz="30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should</a:t>
            </a:r>
            <a:r>
              <a:rPr lang="sr-Latn-RS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be </a:t>
            </a:r>
            <a:r>
              <a:rPr lang="sr-Latn-RS" sz="30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ventilated</a:t>
            </a:r>
            <a:r>
              <a:rPr lang="sr-Latn-RS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with a mask and balloon and naloxone is administered</a:t>
            </a:r>
          </a:p>
          <a:p>
            <a:pPr>
              <a:buNone/>
            </a:pPr>
            <a:endParaRPr lang="sr-Cyrl-CS" sz="9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sz="30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0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</a:t>
            </a:r>
            <a:r>
              <a:rPr lang="en" sz="30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If there is no improvement on naloxone in 5-10 minutes, intubate the patient</a:t>
            </a:r>
            <a:endParaRPr lang="sr-Latn-CS" sz="30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PROCEDURE AND TREATMENT:</a:t>
            </a:r>
            <a:endParaRPr lang="sr-Cyrl-CS" sz="4000" b="1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endParaRPr lang="sr-Cyrl-CS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0.4mg naloxone </a:t>
            </a:r>
            <a:r>
              <a:rPr lang="sr-Latn-RS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.v., then 1-2 mg if there is no answer in 3-5 minutes</a:t>
            </a:r>
          </a:p>
          <a:p>
            <a:endParaRPr lang="sr-Cyrl-CS" sz="12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Naloxone can also be administered </a:t>
            </a:r>
            <a:r>
              <a:rPr lang="sr-Latn-RS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.v., i.m. or subcutaneously</a:t>
            </a:r>
          </a:p>
          <a:p>
            <a:endParaRPr lang="sr-Cyrl-CS" sz="12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The patient is then monitored for 2-3 hours, because the effect of naloxone wears off after 20-40 minutes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571480"/>
            <a:ext cx="8786874" cy="542928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" sz="47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NALOXONE:</a:t>
            </a:r>
            <a:endParaRPr lang="sr-Cyrl-CS" sz="47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buNone/>
            </a:pPr>
            <a:endParaRPr lang="sr-Cyrl-CS" sz="43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Naloxone is an antagonist of μ, κ and δ receptors</a:t>
            </a:r>
          </a:p>
          <a:p>
            <a:endParaRPr lang="sr-Cyrl-CS" sz="19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It is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highly liposoluble and is quickly absorbed even after i.m. application and through an endotracheal tube</a:t>
            </a:r>
            <a:endParaRPr lang="sr-Cyrl-CS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sr-Cyrl-CS" sz="19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After </a:t>
            </a:r>
            <a:r>
              <a:rPr lang="sr-Latn-RS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sr-Latn-RS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v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. injection, the effect of naloxone starts in 1-2 min and lasts 45-90 min</a:t>
            </a:r>
            <a:endParaRPr lang="sr-Cyrl-CS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sr-Cyrl-CS" sz="21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It is metabolized in the liver to naloxone-3-glucuronide</a:t>
            </a:r>
            <a:endParaRPr lang="sr-Cyrl-CS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42928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" sz="4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NALOXONE:</a:t>
            </a:r>
            <a:endParaRPr lang="sr-Cyrl-CS" sz="4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sr-Cyrl-CS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Rare side effects of naloxone (1.6%):</a:t>
            </a: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  </a:t>
            </a:r>
            <a:r>
              <a:rPr lang="en" sz="24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convulsions</a:t>
            </a: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24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arrhythmias</a:t>
            </a:r>
          </a:p>
          <a:p>
            <a:pPr>
              <a:buNone/>
            </a:pP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4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agitation</a:t>
            </a:r>
          </a:p>
          <a:p>
            <a:endParaRPr lang="sr-Cyrl-CS" sz="2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buNone/>
            </a:pPr>
            <a:r>
              <a:rPr lang="en" sz="4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NALMEFEN:</a:t>
            </a:r>
            <a:endParaRPr lang="sr-Cyrl-CS" sz="4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sr-Cyrl-CS" sz="1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Long-acting antagonist</a:t>
            </a:r>
          </a:p>
          <a:p>
            <a:pPr>
              <a:buNone/>
            </a:pPr>
            <a:endParaRPr lang="sr-Cyrl-CS" sz="12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Acts more slowly than naloxone and causes a prolonged withdrawal syndrome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TREATMENT OF ABSTINENCE SYNDROME AFTER THE USE OF MEDICINES AND ALCOHOL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214554"/>
            <a:ext cx="8229600" cy="4197361"/>
          </a:xfrm>
        </p:spPr>
        <p:txBody>
          <a:bodyPr/>
          <a:lstStyle/>
          <a:p>
            <a:pPr algn="ctr">
              <a:buNone/>
            </a:pPr>
            <a:r>
              <a:rPr lang="en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In the USA, 8.2 million people are addicted to alcohol, and 3.5 million to drugs (heroin 750,000, stimulants 1,000,000)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Detoxification</a:t>
            </a:r>
            <a:r>
              <a:rPr lang="en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is the first step.</a:t>
            </a:r>
          </a:p>
          <a:p>
            <a:pPr algn="ctr">
              <a:buNone/>
            </a:pP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It has three goals </a:t>
            </a:r>
            <a:r>
              <a:rPr lang="en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:</a:t>
            </a:r>
            <a:endParaRPr lang="sr-Cyrl-CS" sz="3600" b="1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endParaRPr lang="sr-Cyrl-CS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Begin abstinence</a:t>
            </a:r>
          </a:p>
          <a:p>
            <a:endParaRPr lang="sr-Cyrl-CS" sz="1200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Reduce withdrawal symptoms and complications</a:t>
            </a:r>
            <a:endParaRPr lang="sr-Cyrl-CS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sr-Cyrl-CS" sz="1200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Keep the patient on treatment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Principle:</a:t>
            </a:r>
            <a:r>
              <a:rPr lang="en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endParaRPr lang="sr-Cyrl-CS" sz="3600" b="1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endParaRPr lang="sr-Cyrl-CS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Replace the drug that the patient is addicted to with a drug from the same group that works for a long time, and then gradually reduce the dose</a:t>
            </a:r>
            <a:endParaRPr lang="sr-Cyrl-CS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/>
          <a:lstStyle/>
          <a:p>
            <a:pPr algn="ctr">
              <a:buNone/>
            </a:pPr>
            <a:r>
              <a:rPr lang="en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ALCOHOL AND SEDATIVES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928670"/>
            <a:ext cx="8215370" cy="5357850"/>
          </a:xfrm>
        </p:spPr>
        <p:txBody>
          <a:bodyPr>
            <a:normAutofit/>
          </a:bodyPr>
          <a:lstStyle/>
          <a:p>
            <a:r>
              <a:rPr lang="en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ACUTE HEROIN OVERDOSE</a:t>
            </a:r>
            <a:endParaRPr lang="sr-Cyrl-CS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2">
                  <a:lumMod val="50000"/>
                </a:schemeClr>
              </a:buClr>
            </a:pPr>
            <a:endParaRPr lang="sr-Cyrl-CS" sz="16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Clr>
                <a:schemeClr val="tx2">
                  <a:lumMod val="50000"/>
                </a:schemeClr>
              </a:buClr>
            </a:pPr>
            <a:br>
              <a:rPr lang="sr-Cyrl-CS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Heroin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= diacetylmorphine</a:t>
            </a:r>
            <a:br>
              <a:rPr lang="sr-Cyrl-CS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en" sz="24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lang="sr-Cyrl-CS" sz="24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It was synthesized by the Bayer company in 1889</a:t>
            </a:r>
            <a:br>
              <a:rPr lang="en-US" dirty="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" sz="36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Delirium tremens:</a:t>
            </a:r>
          </a:p>
          <a:p>
            <a:pPr lvl="1"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sweating</a:t>
            </a:r>
            <a:endParaRPr lang="sr-Cyrl-CS" sz="3200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en" sz="32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anxiety</a:t>
            </a:r>
            <a:endParaRPr lang="sr-Cyrl-CS" sz="3200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en" sz="3200" b="1" dirty="0">
                <a:solidFill>
                  <a:schemeClr val="accent2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tremor</a:t>
            </a:r>
          </a:p>
          <a:p>
            <a:pPr lvl="1">
              <a:buNone/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hallucinations</a:t>
            </a:r>
          </a:p>
          <a:p>
            <a:pPr lvl="1">
              <a:buNone/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agitation</a:t>
            </a:r>
          </a:p>
          <a:p>
            <a:pPr lvl="1">
              <a:buNone/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nausea and vomiting</a:t>
            </a:r>
          </a:p>
          <a:p>
            <a:pPr lvl="1">
              <a:buNone/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disorientation</a:t>
            </a:r>
          </a:p>
          <a:p>
            <a:pPr lvl="1">
              <a:buNone/>
            </a:pPr>
            <a:endParaRPr lang="sr-Cyrl-CS" sz="36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Without medication, delirium tremens becomes most severe within 72 hours</a:t>
            </a:r>
            <a:endParaRPr lang="sr-Cyrl-CS" sz="3600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00108"/>
            <a:ext cx="8786874" cy="512605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" sz="47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Treatment of delirium tremens:</a:t>
            </a:r>
            <a:r>
              <a:rPr lang="en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</a:t>
            </a:r>
            <a:endParaRPr lang="sr-Cyrl-CS" sz="33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It is treated </a:t>
            </a:r>
            <a:r>
              <a:rPr lang="en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with benzodiazepines</a:t>
            </a:r>
          </a:p>
          <a:p>
            <a:endParaRPr lang="sr-Cyrl-CS" sz="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Administer 5-10 mg of diazepam i.v., repeat after 2-4 hours. It is applied for 7 days .</a:t>
            </a:r>
          </a:p>
          <a:p>
            <a:endParaRPr lang="sr-Cyrl-CS" sz="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Some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ß -blocker or clonidine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can be added to diazepam</a:t>
            </a:r>
          </a:p>
          <a:p>
            <a:endParaRPr lang="sr-Cyrl-CS" sz="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cs typeface="Arial" charset="0"/>
            </a:endParaRPr>
          </a:p>
          <a:p>
            <a:pPr>
              <a:buNone/>
            </a:pP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Another benzodiazepine or </a:t>
            </a:r>
            <a:r>
              <a:rPr lang="en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carbamazepine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Treatment of delirium tremens: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</a:t>
            </a:r>
            <a:endParaRPr lang="sr-Cyrl-CS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800" dirty="0">
              <a:solidFill>
                <a:schemeClr val="accent2">
                  <a:lumMod val="75000"/>
                </a:schemeClr>
              </a:solidFill>
              <a:cs typeface="Arial" charset="0"/>
            </a:endParaRPr>
          </a:p>
          <a:p>
            <a:pPr lvl="2">
              <a:buNone/>
            </a:pP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Carbamazepine does not potentiate respiratory depression,</a:t>
            </a:r>
          </a:p>
          <a:p>
            <a:pPr lvl="2">
              <a:buNone/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it does not inhibit memory and has no potential for abuse</a:t>
            </a:r>
            <a:endParaRPr lang="en-US" sz="3200" dirty="0">
              <a:solidFill>
                <a:schemeClr val="accent2">
                  <a:lumMod val="75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" sz="5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OPIOIDS</a:t>
            </a:r>
            <a:endParaRPr lang="sr-Cyrl-CS" sz="5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" sz="36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Abstinence syndrome:</a:t>
            </a:r>
          </a:p>
          <a:p>
            <a:pPr lvl="1">
              <a:buNone/>
            </a:pP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looks like the flu</a:t>
            </a:r>
          </a:p>
          <a:p>
            <a:pPr lvl="1">
              <a:buNone/>
            </a:pP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pupil dilation</a:t>
            </a:r>
          </a:p>
          <a:p>
            <a:pPr lvl="1">
              <a:buNone/>
            </a:pP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tearing, rhinorrhea, sneezing</a:t>
            </a:r>
          </a:p>
          <a:p>
            <a:pPr lvl="1">
              <a:buNone/>
            </a:pP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piloerection ("cold turkey")</a:t>
            </a:r>
          </a:p>
          <a:p>
            <a:pPr lvl="1">
              <a:buNone/>
            </a:pP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nausea, vomiting, diarrhea</a:t>
            </a:r>
          </a:p>
          <a:p>
            <a:pPr lvl="1">
              <a:buNone/>
            </a:pPr>
            <a:endParaRPr lang="sr-Cyrl-CS" sz="32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Symptoms are most severe after 36-72 hours and last 7-10 days</a:t>
            </a:r>
            <a:endParaRPr lang="sr-Cyrl-CS" sz="32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534036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Treatment of withdrawal syndrome: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</a:t>
            </a:r>
            <a:endParaRPr lang="sr-Cyrl-CS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Methadone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is administered</a:t>
            </a:r>
            <a:r>
              <a:rPr lang="en" dirty="0">
                <a:solidFill>
                  <a:srgbClr val="FFFF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(20-35 mg /day) or</a:t>
            </a:r>
            <a:r>
              <a:rPr lang="en" dirty="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buprenorphine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(4-16 mg /day)</a:t>
            </a:r>
          </a:p>
          <a:p>
            <a:endParaRPr lang="sr-Cyrl-CS" sz="800" dirty="0">
              <a:solidFill>
                <a:schemeClr val="bg1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The dose is reduced by 3% (from the initial dose) every week</a:t>
            </a:r>
          </a:p>
          <a:p>
            <a:endParaRPr lang="sr-Cyrl-CS" sz="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If methadone is stopped quickly (after 7 days, for example), clonidine or lofexidine can be used</a:t>
            </a:r>
            <a:endParaRPr lang="sr-Cyrl-CS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cs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4983179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" sz="57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Treatment of withdrawal syndrome: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</a:t>
            </a:r>
            <a:endParaRPr lang="sr-Cyrl-CS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sz="36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</a:p>
          <a:p>
            <a:pPr>
              <a:buNone/>
            </a:pPr>
            <a:endParaRPr lang="sr-Cyrl-CS" sz="31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Clonidine dose is 0.1-0.2 mg </a:t>
            </a:r>
            <a:r>
              <a:rPr lang="sr-Latn-RS" sz="38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every</a:t>
            </a:r>
            <a:r>
              <a:rPr lang="en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4</a:t>
            </a:r>
            <a:r>
              <a:rPr lang="sr-Latn-RS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h</a:t>
            </a:r>
            <a:r>
              <a:rPr lang="en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, and from 3</a:t>
            </a:r>
            <a:r>
              <a:rPr lang="sr-Latn-RS" sz="38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rd</a:t>
            </a:r>
            <a:r>
              <a:rPr lang="en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day</a:t>
            </a:r>
            <a:r>
              <a:rPr lang="sr-Latn-RS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sr-Latn-RS" sz="38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dose</a:t>
            </a:r>
            <a:r>
              <a:rPr lang="en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is reduced, in order to stop the application </a:t>
            </a:r>
            <a:r>
              <a:rPr lang="sr-Latn-RS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on </a:t>
            </a:r>
            <a:r>
              <a:rPr lang="sr-Latn-RS" sz="38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sr-Latn-RS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10</a:t>
            </a:r>
            <a:r>
              <a:rPr lang="sr-Latn-RS" sz="38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th</a:t>
            </a:r>
            <a:r>
              <a:rPr lang="sr-Latn-RS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day</a:t>
            </a:r>
            <a:endParaRPr lang="sr-Cyrl-CS" sz="3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sr-Cyrl-CS" sz="31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sz="36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Chlordiazepoxide </a:t>
            </a:r>
            <a:endParaRPr lang="sr-Cyrl-CS" sz="3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sr-Cyrl-CS" sz="800" dirty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  <a:p>
            <a:endParaRPr lang="sr-Cyrl-CS" sz="800" dirty="0">
              <a:solidFill>
                <a:schemeClr val="bg1"/>
              </a:solidFill>
              <a:cs typeface="Arial" charset="0"/>
            </a:endParaRPr>
          </a:p>
          <a:p>
            <a:pPr>
              <a:buNone/>
            </a:pPr>
            <a:r>
              <a:rPr lang="en" dirty="0">
                <a:solidFill>
                  <a:schemeClr val="bg1"/>
                </a:solidFill>
                <a:cs typeface="Arial" charset="0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COCAINE AND AMPHETAMINE</a:t>
            </a:r>
            <a:endParaRPr lang="sr-Cyrl-CS" sz="4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" sz="36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Withdrawal syndrome resembles depression:</a:t>
            </a:r>
          </a:p>
          <a:p>
            <a:pPr algn="ctr">
              <a:buNone/>
            </a:pPr>
            <a:endParaRPr lang="sr-Cyrl-CS" sz="3600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dysphoria</a:t>
            </a:r>
            <a:endParaRPr lang="sr-Cyrl-CS" sz="3200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loss of appetite</a:t>
            </a:r>
          </a:p>
          <a:p>
            <a:pPr lvl="1">
              <a:buNone/>
            </a:pP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motor disorders</a:t>
            </a:r>
          </a:p>
          <a:p>
            <a:pPr lvl="1">
              <a:buNone/>
            </a:pP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paranoid ideas</a:t>
            </a:r>
          </a:p>
          <a:p>
            <a:pPr lvl="1">
              <a:buNone/>
            </a:pP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illusions</a:t>
            </a:r>
          </a:p>
          <a:p>
            <a:pPr lvl="1">
              <a:buNone/>
            </a:pP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compulsive stereotyped behavior</a:t>
            </a:r>
          </a:p>
          <a:p>
            <a:pPr lvl="1"/>
            <a:endParaRPr lang="sr-Cyrl-CS" sz="24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It has a severe form for the first 8-48 hours, and then milder symptoms for up to 2 weeks</a:t>
            </a:r>
            <a:endParaRPr lang="sr-Cyrl-CS" sz="3200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ctr">
              <a:buNone/>
            </a:pPr>
            <a:r>
              <a:rPr lang="en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Treatment of withdrawal syndrome: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</a:t>
            </a:r>
            <a:endParaRPr lang="sr-Cyrl-CS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sz="3600" b="1" dirty="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</a:p>
          <a:p>
            <a:pPr>
              <a:buNone/>
            </a:pPr>
            <a:r>
              <a:rPr lang="en" b="1" dirty="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Methylphenidate - weakly effective</a:t>
            </a:r>
          </a:p>
          <a:p>
            <a:endParaRPr lang="sr-Cyrl-CS" sz="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sr-Cyrl-CS" sz="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Amantadine – weakly effective</a:t>
            </a:r>
          </a:p>
          <a:p>
            <a:endParaRPr lang="sr-Cyrl-CS" sz="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Propranolol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Heroin</a:t>
            </a:r>
            <a:r>
              <a:rPr lang="en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stimulates </a:t>
            </a:r>
            <a:r>
              <a:rPr lang="en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μ 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" b="1" dirty="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k</a:t>
            </a:r>
            <a:r>
              <a:rPr lang="en" b="1" dirty="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and</a:t>
            </a:r>
            <a:r>
              <a:rPr lang="en" b="1" dirty="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δ</a:t>
            </a:r>
            <a:r>
              <a:rPr lang="en" b="1" dirty="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receptors:</a:t>
            </a:r>
          </a:p>
          <a:p>
            <a:endParaRPr lang="el-GR" sz="1100" b="1" dirty="0">
              <a:solidFill>
                <a:schemeClr val="bg1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sz="28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</a:t>
            </a:r>
            <a:r>
              <a:rPr lang="e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μ </a:t>
            </a:r>
            <a:r>
              <a:rPr lang="en" b="1" baseline="-25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" b="1" dirty="0">
                <a:solidFill>
                  <a:srgbClr val="FFFF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receptors</a:t>
            </a:r>
            <a:r>
              <a:rPr lang="en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→ </a:t>
            </a:r>
            <a:r>
              <a:rPr lang="en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analgesia</a:t>
            </a:r>
          </a:p>
          <a:p>
            <a:endParaRPr lang="sr-Cyrl-CS" sz="700" b="1" dirty="0">
              <a:solidFill>
                <a:schemeClr val="bg1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sz="28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</a:t>
            </a:r>
            <a:r>
              <a:rPr lang="e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μ </a:t>
            </a:r>
            <a:r>
              <a:rPr lang="en" b="1" baseline="-25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" b="1" dirty="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receptors → </a:t>
            </a:r>
            <a:r>
              <a:rPr lang="en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respiratory depression, slowed motility, miosis, euphoria, physical dependence</a:t>
            </a:r>
          </a:p>
          <a:p>
            <a:endParaRPr lang="sr-Cyrl-CS" sz="700" b="1" dirty="0">
              <a:solidFill>
                <a:schemeClr val="bg1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sz="28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</a:t>
            </a:r>
            <a:r>
              <a:rPr lang="e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k</a:t>
            </a:r>
            <a:r>
              <a:rPr lang="en" b="1" dirty="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receptors → </a:t>
            </a:r>
            <a:r>
              <a:rPr lang="en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analgesia, miosis, respiratory depression, dysphoria</a:t>
            </a:r>
          </a:p>
          <a:p>
            <a:endParaRPr lang="sr-Cyrl-CS" sz="700" b="1" dirty="0">
              <a:solidFill>
                <a:schemeClr val="bg1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sz="28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</a:t>
            </a:r>
            <a:r>
              <a:rPr lang="e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δ</a:t>
            </a:r>
            <a:r>
              <a:rPr lang="en" b="1" dirty="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receptors → </a:t>
            </a:r>
            <a:r>
              <a:rPr lang="en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spinal anlagesia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857232"/>
            <a:ext cx="8501122" cy="526893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" sz="36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Heroin 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is quickly absorbed by all routes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endParaRPr lang="el-GR" sz="2000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after i.v. application, the maximum concentration is reached after 1 minute</a:t>
            </a:r>
            <a:endParaRPr lang="sr-Cyrl-CS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sr-Cyrl-CS" sz="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after nasal and i.m. application, the maximum concentration is reached after 3-5 minutes</a:t>
            </a:r>
            <a:endParaRPr lang="sr-Cyrl-CS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sr-Cyrl-CS" sz="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after 15-20" it penetrates the brain</a:t>
            </a:r>
            <a:endParaRPr lang="sr-Cyrl-CS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sr-Cyrl-CS" sz="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</a:t>
            </a:r>
            <a:r>
              <a:rPr lang="en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68% i.v. of administered heroin binds to brain tissue</a:t>
            </a:r>
            <a:endParaRPr lang="sr-Cyrl-CS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4911741"/>
          </a:xfrm>
        </p:spPr>
        <p:txBody>
          <a:bodyPr/>
          <a:lstStyle/>
          <a:p>
            <a:pPr>
              <a:buNone/>
            </a:pP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</a:t>
            </a:r>
            <a:r>
              <a:rPr lang="en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After 5-10 minutes, heroin is hydrolyzed in the CNS to monoacetylmorphine , which after 20-30 minutes turns into morphine .</a:t>
            </a:r>
            <a:endParaRPr lang="sr-Cyrl-CS" sz="30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sr-Cyrl-CS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sr-Cyrl-CS" sz="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Morphine is converted in the liver to morphine-3-glucuronide or morphine-6-glucuronide, which have a weak analgesic effect .</a:t>
            </a:r>
            <a:endParaRPr lang="sr-Cyrl-CS" sz="30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642918"/>
            <a:ext cx="8429684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After a heroin overdose, one usually dies within 1-3 hours</a:t>
            </a:r>
            <a:endParaRPr lang="sr-Cyrl-CS" sz="30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buNone/>
            </a:pPr>
            <a:endParaRPr lang="sr-Cyrl-CS" sz="30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sz="30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Simultaneous use of heroin and alcohol or sedatives increases the risk of death</a:t>
            </a:r>
          </a:p>
          <a:p>
            <a:pPr>
              <a:buNone/>
            </a:pPr>
            <a:endParaRPr lang="sr-Cyrl-CS" sz="30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sz="30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Non-cardiogenic pulmonary edema may develop as a complication of overdose. The risk is about 5%. It develops after a few hours.</a:t>
            </a:r>
            <a:endParaRPr lang="en-US" sz="30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928670"/>
            <a:ext cx="8543956" cy="51974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DIAGNOSIS:</a:t>
            </a:r>
          </a:p>
          <a:p>
            <a:endParaRPr lang="sr-Cyrl-CS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" sz="36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Heroin overdose syndrome:</a:t>
            </a:r>
            <a:endParaRPr lang="sr-Cyrl-CS" sz="3600" dirty="0">
              <a:solidFill>
                <a:schemeClr val="accent2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endParaRPr lang="sr-Cyrl-CS" sz="14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Glasgow Coma Scale &lt; 12</a:t>
            </a:r>
          </a:p>
          <a:p>
            <a:pPr>
              <a:buNone/>
            </a:pP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Breathing movements </a:t>
            </a:r>
            <a:r>
              <a:rPr lang="en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&lt; 12/ min</a:t>
            </a:r>
            <a:endParaRPr lang="sr-Cyrl-CS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Miosis</a:t>
            </a:r>
          </a:p>
          <a:p>
            <a:pPr>
              <a:buNone/>
            </a:pP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Evidence of heroin use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ctr">
              <a:buNone/>
            </a:pPr>
            <a:r>
              <a:rPr lang="en" sz="40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Glasgow Coma Scale</a:t>
            </a:r>
          </a:p>
          <a:p>
            <a:endParaRPr lang="sr-Cyrl-CS" sz="4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" sz="36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1. Opening the eyes:</a:t>
            </a:r>
          </a:p>
          <a:p>
            <a:pPr lvl="2"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spontaneous - 4</a:t>
            </a:r>
          </a:p>
          <a:p>
            <a:pPr lvl="2">
              <a:buNone/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on call - 3</a:t>
            </a:r>
          </a:p>
          <a:p>
            <a:pPr lvl="2">
              <a:buNone/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on pain - 2</a:t>
            </a:r>
          </a:p>
          <a:p>
            <a:pPr lvl="2">
              <a:buNone/>
            </a:pP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3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does not open - 1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00108"/>
            <a:ext cx="8929718" cy="51260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" sz="4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Glasgow Coma Scale</a:t>
            </a:r>
          </a:p>
          <a:p>
            <a:endParaRPr lang="sr-Cyrl-CS" sz="4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None/>
            </a:pPr>
            <a:r>
              <a:rPr lang="en" sz="36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2. Verbal response:</a:t>
            </a:r>
          </a:p>
          <a:p>
            <a:pPr>
              <a:buNone/>
            </a:pPr>
            <a:r>
              <a:rPr lang="en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5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5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5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normal speech and content - 5</a:t>
            </a:r>
          </a:p>
          <a:p>
            <a:pPr>
              <a:buNone/>
            </a:pPr>
            <a:r>
              <a:rPr lang="en" sz="25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25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5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normal speech and inappropriate content - 4</a:t>
            </a:r>
          </a:p>
          <a:p>
            <a:pPr>
              <a:buNone/>
            </a:pPr>
            <a:r>
              <a:rPr lang="en" sz="25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25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5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isolated words - 3</a:t>
            </a:r>
          </a:p>
          <a:p>
            <a:pPr>
              <a:buNone/>
            </a:pPr>
            <a:r>
              <a:rPr lang="en" sz="25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25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5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sound without words - 2</a:t>
            </a:r>
          </a:p>
          <a:p>
            <a:pPr>
              <a:buNone/>
            </a:pPr>
            <a:r>
              <a:rPr lang="en" sz="25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2500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Jokerman" pitchFamily="82" charset="0"/>
              </a:rPr>
              <a:t>∂ </a:t>
            </a:r>
            <a:r>
              <a:rPr lang="en" sz="25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without sound - 1</a:t>
            </a:r>
            <a:endParaRPr lang="sr-Latn-CS" sz="25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endParaRPr lang="sr-Latn-CS" dirty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1050</Words>
  <Application>Microsoft Office PowerPoint</Application>
  <PresentationFormat>On-screen Show (4:3)</PresentationFormat>
  <Paragraphs>184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Comic Sans MS</vt:lpstr>
      <vt:lpstr>Jokerman</vt:lpstr>
      <vt:lpstr>Office Theme</vt:lpstr>
      <vt:lpstr>ADDICTED TO PSYCHOSTIMULANTS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Boj</cp:lastModifiedBy>
  <cp:revision>18</cp:revision>
  <dcterms:created xsi:type="dcterms:W3CDTF">2011-03-04T10:31:35Z</dcterms:created>
  <dcterms:modified xsi:type="dcterms:W3CDTF">2023-07-29T16:16:36Z</dcterms:modified>
</cp:coreProperties>
</file>